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304" r:id="rId4"/>
    <p:sldId id="266" r:id="rId5"/>
    <p:sldId id="302" r:id="rId6"/>
    <p:sldId id="303" r:id="rId7"/>
    <p:sldId id="305" r:id="rId8"/>
    <p:sldId id="310" r:id="rId9"/>
    <p:sldId id="308" r:id="rId10"/>
    <p:sldId id="311" r:id="rId11"/>
    <p:sldId id="312" r:id="rId12"/>
    <p:sldId id="307" r:id="rId13"/>
    <p:sldId id="318" r:id="rId14"/>
    <p:sldId id="309" r:id="rId15"/>
    <p:sldId id="306" r:id="rId16"/>
    <p:sldId id="314" r:id="rId17"/>
    <p:sldId id="315" r:id="rId18"/>
    <p:sldId id="316" r:id="rId19"/>
    <p:sldId id="317" r:id="rId20"/>
    <p:sldId id="313" r:id="rId21"/>
    <p:sldId id="319" r:id="rId22"/>
    <p:sldId id="301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47A1"/>
    <a:srgbClr val="197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3" autoAdjust="0"/>
    <p:restoredTop sz="96374" autoAdjust="0"/>
  </p:normalViewPr>
  <p:slideViewPr>
    <p:cSldViewPr snapToGrid="0">
      <p:cViewPr varScale="1">
        <p:scale>
          <a:sx n="155" d="100"/>
          <a:sy n="155" d="100"/>
        </p:scale>
        <p:origin x="318" y="15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lava\Downloads\&#1040;&#1085;&#1072;&#1083;&#1080;&#1090;&#1080;&#1082;&#1072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lava\Downloads\&#1040;&#1085;&#1072;&#1083;&#1080;&#1090;&#1080;&#1082;&#1072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lava\Downloads\&#1040;&#1085;&#1072;&#1083;&#1080;&#1090;&#1080;&#1082;&#1072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lava\Downloads\&#1040;&#1085;&#1072;&#1083;&#1080;&#1090;&#1080;&#1082;&#1072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Доля</a:t>
            </a:r>
            <a:r>
              <a:rPr lang="ru-RU" baseline="0"/>
              <a:t> фейковый новостей</a:t>
            </a:r>
            <a:r>
              <a:rPr lang="ru-RU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Лист1!$A$2</c:f>
              <c:strCache>
                <c:ptCount val="1"/>
                <c:pt idx="0">
                  <c:v>0,00%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Лист1!$B$2:$J$2</c:f>
              <c:numCache>
                <c:formatCode>0%</c:formatCode>
                <c:ptCount val="9"/>
                <c:pt idx="0">
                  <c:v>0.12</c:v>
                </c:pt>
                <c:pt idx="1">
                  <c:v>0.25</c:v>
                </c:pt>
                <c:pt idx="2">
                  <c:v>0.3</c:v>
                </c:pt>
                <c:pt idx="3">
                  <c:v>0.28000000000000003</c:v>
                </c:pt>
                <c:pt idx="4">
                  <c:v>0.32</c:v>
                </c:pt>
                <c:pt idx="5">
                  <c:v>0.45</c:v>
                </c:pt>
                <c:pt idx="6">
                  <c:v>0.38</c:v>
                </c:pt>
                <c:pt idx="7">
                  <c:v>0.4</c:v>
                </c:pt>
                <c:pt idx="8">
                  <c:v>0.35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EA4-4DC5-932F-C0B9392C5555}"/>
            </c:ext>
          </c:extLst>
        </c:ser>
        <c:ser>
          <c:idx val="1"/>
          <c:order val="1"/>
          <c:tx>
            <c:strRef>
              <c:f>Лист1!$A$3</c:f>
              <c:strCache>
                <c:ptCount val="1"/>
                <c:pt idx="0">
                  <c:v>10,00%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Лист1!$B$3:$J$3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EA4-4DC5-932F-C0B9392C5555}"/>
            </c:ext>
          </c:extLst>
        </c:ser>
        <c:ser>
          <c:idx val="2"/>
          <c:order val="2"/>
          <c:tx>
            <c:strRef>
              <c:f>Лист1!$A$4</c:f>
              <c:strCache>
                <c:ptCount val="1"/>
                <c:pt idx="0">
                  <c:v>20,00%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Лист1!$B$4:$J$4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EA4-4DC5-932F-C0B9392C5555}"/>
            </c:ext>
          </c:extLst>
        </c:ser>
        <c:ser>
          <c:idx val="3"/>
          <c:order val="3"/>
          <c:tx>
            <c:strRef>
              <c:f>Лист1!$A$5</c:f>
              <c:strCache>
                <c:ptCount val="1"/>
                <c:pt idx="0">
                  <c:v>30,00%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Лист1!$B$5:$J$5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EA4-4DC5-932F-C0B9392C5555}"/>
            </c:ext>
          </c:extLst>
        </c:ser>
        <c:ser>
          <c:idx val="4"/>
          <c:order val="4"/>
          <c:tx>
            <c:strRef>
              <c:f>Лист1!$A$6</c:f>
              <c:strCache>
                <c:ptCount val="1"/>
                <c:pt idx="0">
                  <c:v>40,00%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Лист1!$B$6:$J$6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EA4-4DC5-932F-C0B9392C5555}"/>
            </c:ext>
          </c:extLst>
        </c:ser>
        <c:ser>
          <c:idx val="5"/>
          <c:order val="5"/>
          <c:tx>
            <c:strRef>
              <c:f>Лист1!$A$7</c:f>
              <c:strCache>
                <c:ptCount val="1"/>
                <c:pt idx="0">
                  <c:v>50,00%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Лист1!$B$7:$J$7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0EA4-4DC5-932F-C0B9392C5555}"/>
            </c:ext>
          </c:extLst>
        </c:ser>
        <c:ser>
          <c:idx val="6"/>
          <c:order val="6"/>
          <c:tx>
            <c:strRef>
              <c:f>Лист1!$A$8</c:f>
              <c:strCache>
                <c:ptCount val="1"/>
                <c:pt idx="0">
                  <c:v>60,00%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Лист1!$B$8:$J$8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0EA4-4DC5-932F-C0B9392C5555}"/>
            </c:ext>
          </c:extLst>
        </c:ser>
        <c:ser>
          <c:idx val="7"/>
          <c:order val="7"/>
          <c:tx>
            <c:strRef>
              <c:f>Лист1!$A$9</c:f>
              <c:strCache>
                <c:ptCount val="1"/>
                <c:pt idx="0">
                  <c:v>70,00%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Лист1!$B$9:$J$9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0EA4-4DC5-932F-C0B9392C5555}"/>
            </c:ext>
          </c:extLst>
        </c:ser>
        <c:ser>
          <c:idx val="8"/>
          <c:order val="8"/>
          <c:tx>
            <c:strRef>
              <c:f>Лист1!$A$10</c:f>
              <c:strCache>
                <c:ptCount val="1"/>
                <c:pt idx="0">
                  <c:v>80,00%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Лист1!$B$10:$J$10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0EA4-4DC5-932F-C0B9392C5555}"/>
            </c:ext>
          </c:extLst>
        </c:ser>
        <c:ser>
          <c:idx val="9"/>
          <c:order val="9"/>
          <c:tx>
            <c:strRef>
              <c:f>Лист1!$A$11</c:f>
              <c:strCache>
                <c:ptCount val="1"/>
                <c:pt idx="0">
                  <c:v>90,00%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Лист1!$B$11:$J$11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0EA4-4DC5-932F-C0B9392C5555}"/>
            </c:ext>
          </c:extLst>
        </c:ser>
        <c:ser>
          <c:idx val="10"/>
          <c:order val="10"/>
          <c:tx>
            <c:strRef>
              <c:f>Лист1!$A$12</c:f>
              <c:strCache>
                <c:ptCount val="1"/>
                <c:pt idx="0">
                  <c:v>100,00%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Лист1!$B$1:$J$1</c:f>
              <c:numCache>
                <c:formatCode>General</c:formatCode>
                <c:ptCount val="9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  <c:pt idx="7">
                  <c:v>2022</c:v>
                </c:pt>
                <c:pt idx="8">
                  <c:v>2023</c:v>
                </c:pt>
              </c:numCache>
            </c:numRef>
          </c:cat>
          <c:val>
            <c:numRef>
              <c:f>Лист1!$B$12:$J$12</c:f>
              <c:numCache>
                <c:formatCode>General</c:formatCode>
                <c:ptCount val="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0EA4-4DC5-932F-C0B9392C55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3457519"/>
        <c:axId val="1833143071"/>
      </c:lineChart>
      <c:catAx>
        <c:axId val="177345751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33143071"/>
        <c:crosses val="autoZero"/>
        <c:auto val="1"/>
        <c:lblAlgn val="ctr"/>
        <c:lblOffset val="100"/>
        <c:noMultiLvlLbl val="0"/>
      </c:catAx>
      <c:valAx>
        <c:axId val="1833143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7734575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Распределение</a:t>
            </a:r>
            <a:r>
              <a:rPr lang="ru-RU" baseline="0"/>
              <a:t> по категориям</a:t>
            </a:r>
            <a:endParaRPr lang="ru-RU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5DC-4791-BBD2-2409745A4B5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5DC-4791-BBD2-2409745A4B5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5DC-4791-BBD2-2409745A4B5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5DC-4791-BBD2-2409745A4B5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5DC-4791-BBD2-2409745A4B5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5DC-4791-BBD2-2409745A4B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Лист2!$B$1:$G$1</c:f>
              <c:strCache>
                <c:ptCount val="6"/>
                <c:pt idx="0">
                  <c:v>Политика</c:v>
                </c:pt>
                <c:pt idx="1">
                  <c:v>Здоровье</c:v>
                </c:pt>
                <c:pt idx="2">
                  <c:v>Соц. Конфликты</c:v>
                </c:pt>
                <c:pt idx="3">
                  <c:v>Экономика</c:v>
                </c:pt>
                <c:pt idx="4">
                  <c:v>Наука/Технологии</c:v>
                </c:pt>
                <c:pt idx="5">
                  <c:v>Развлечение/Знаменитости</c:v>
                </c:pt>
              </c:strCache>
            </c:strRef>
          </c:cat>
          <c:val>
            <c:numRef>
              <c:f>Лист2!$B$2:$G$2</c:f>
              <c:numCache>
                <c:formatCode>0%</c:formatCode>
                <c:ptCount val="6"/>
                <c:pt idx="0">
                  <c:v>0.35</c:v>
                </c:pt>
                <c:pt idx="1">
                  <c:v>0.25</c:v>
                </c:pt>
                <c:pt idx="2">
                  <c:v>0.15</c:v>
                </c:pt>
                <c:pt idx="3">
                  <c:v>0.1</c:v>
                </c:pt>
                <c:pt idx="4">
                  <c:v>0.08</c:v>
                </c:pt>
                <c:pt idx="5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5DC-4791-BBD2-2409745A4B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Типы искажений в фейковых новостях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2EF-4CBB-8A12-C0B5FDD4CDF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2EF-4CBB-8A12-C0B5FDD4CDF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2EF-4CBB-8A12-C0B5FDD4CDF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2EF-4CBB-8A12-C0B5FDD4CDF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2EF-4CBB-8A12-C0B5FDD4CDF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2EF-4CBB-8A12-C0B5FDD4CDF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Лист4!$B$1:$G$1</c:f>
              <c:strCache>
                <c:ptCount val="6"/>
                <c:pt idx="0">
                  <c:v>Ложные даты/сроки</c:v>
                </c:pt>
                <c:pt idx="1">
                  <c:v>Поддельные цитаты</c:v>
                </c:pt>
                <c:pt idx="2">
                  <c:v>Фальшивые изображения/видео</c:v>
                </c:pt>
                <c:pt idx="3">
                  <c:v>Неправильная статистика</c:v>
                </c:pt>
                <c:pt idx="4">
                  <c:v>Вырванный из контекста факт</c:v>
                </c:pt>
                <c:pt idx="5">
                  <c:v>Полностью выдуманные события</c:v>
                </c:pt>
              </c:strCache>
            </c:strRef>
          </c:cat>
          <c:val>
            <c:numRef>
              <c:f>Лист4!$B$2:$G$2</c:f>
              <c:numCache>
                <c:formatCode>0%</c:formatCode>
                <c:ptCount val="6"/>
                <c:pt idx="0">
                  <c:v>0.15</c:v>
                </c:pt>
                <c:pt idx="1">
                  <c:v>0.2</c:v>
                </c:pt>
                <c:pt idx="2">
                  <c:v>0.25</c:v>
                </c:pt>
                <c:pt idx="3">
                  <c:v>0.15</c:v>
                </c:pt>
                <c:pt idx="4">
                  <c:v>0.2</c:v>
                </c:pt>
                <c:pt idx="5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72EF-4CBB-8A12-C0B5FDD4CD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Области распространения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Лист3!$A$2</c:f>
              <c:strCache>
                <c:ptCount val="1"/>
                <c:pt idx="0">
                  <c:v>0%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Лист3!$B$2:$E$2</c:f>
              <c:numCache>
                <c:formatCode>0%</c:formatCode>
                <c:ptCount val="4"/>
                <c:pt idx="0">
                  <c:v>0.6</c:v>
                </c:pt>
                <c:pt idx="1">
                  <c:v>0.25</c:v>
                </c:pt>
                <c:pt idx="2">
                  <c:v>0.1</c:v>
                </c:pt>
                <c:pt idx="3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04-41EA-B60F-8FF0215BBBC7}"/>
            </c:ext>
          </c:extLst>
        </c:ser>
        <c:ser>
          <c:idx val="1"/>
          <c:order val="1"/>
          <c:tx>
            <c:strRef>
              <c:f>Лист3!$A$3</c:f>
              <c:strCache>
                <c:ptCount val="1"/>
                <c:pt idx="0">
                  <c:v>10%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Лист3!$B$3:$E$3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1-8C04-41EA-B60F-8FF0215BBBC7}"/>
            </c:ext>
          </c:extLst>
        </c:ser>
        <c:ser>
          <c:idx val="2"/>
          <c:order val="2"/>
          <c:tx>
            <c:strRef>
              <c:f>Лист3!$A$4</c:f>
              <c:strCache>
                <c:ptCount val="1"/>
                <c:pt idx="0">
                  <c:v>20%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Лист3!$B$4:$E$4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8C04-41EA-B60F-8FF0215BBBC7}"/>
            </c:ext>
          </c:extLst>
        </c:ser>
        <c:ser>
          <c:idx val="3"/>
          <c:order val="3"/>
          <c:tx>
            <c:strRef>
              <c:f>Лист3!$A$5</c:f>
              <c:strCache>
                <c:ptCount val="1"/>
                <c:pt idx="0">
                  <c:v>30%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Лист3!$B$5:$E$5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3-8C04-41EA-B60F-8FF0215BBBC7}"/>
            </c:ext>
          </c:extLst>
        </c:ser>
        <c:ser>
          <c:idx val="4"/>
          <c:order val="4"/>
          <c:tx>
            <c:strRef>
              <c:f>Лист3!$A$6</c:f>
              <c:strCache>
                <c:ptCount val="1"/>
                <c:pt idx="0">
                  <c:v>40%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Лист3!$B$6:$E$6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4-8C04-41EA-B60F-8FF0215BBBC7}"/>
            </c:ext>
          </c:extLst>
        </c:ser>
        <c:ser>
          <c:idx val="5"/>
          <c:order val="5"/>
          <c:tx>
            <c:strRef>
              <c:f>Лист3!$A$7</c:f>
              <c:strCache>
                <c:ptCount val="1"/>
                <c:pt idx="0">
                  <c:v>50%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Лист3!$B$7:$E$7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5-8C04-41EA-B60F-8FF0215BBBC7}"/>
            </c:ext>
          </c:extLst>
        </c:ser>
        <c:ser>
          <c:idx val="6"/>
          <c:order val="6"/>
          <c:tx>
            <c:strRef>
              <c:f>Лист3!$A$8</c:f>
              <c:strCache>
                <c:ptCount val="1"/>
                <c:pt idx="0">
                  <c:v>60%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Лист3!$B$8:$E$8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6-8C04-41EA-B60F-8FF0215BBBC7}"/>
            </c:ext>
          </c:extLst>
        </c:ser>
        <c:ser>
          <c:idx val="7"/>
          <c:order val="7"/>
          <c:tx>
            <c:strRef>
              <c:f>Лист3!$A$9</c:f>
              <c:strCache>
                <c:ptCount val="1"/>
                <c:pt idx="0">
                  <c:v>70%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Лист3!$B$9:$E$9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7-8C04-41EA-B60F-8FF0215BBBC7}"/>
            </c:ext>
          </c:extLst>
        </c:ser>
        <c:ser>
          <c:idx val="8"/>
          <c:order val="8"/>
          <c:tx>
            <c:strRef>
              <c:f>Лист3!$A$10</c:f>
              <c:strCache>
                <c:ptCount val="1"/>
                <c:pt idx="0">
                  <c:v>80%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Лист3!$B$10:$E$10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8-8C04-41EA-B60F-8FF0215BBBC7}"/>
            </c:ext>
          </c:extLst>
        </c:ser>
        <c:ser>
          <c:idx val="9"/>
          <c:order val="9"/>
          <c:tx>
            <c:strRef>
              <c:f>Лист3!$A$11</c:f>
              <c:strCache>
                <c:ptCount val="1"/>
                <c:pt idx="0">
                  <c:v>90%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Лист3!$B$11:$E$11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9-8C04-41EA-B60F-8FF0215BBBC7}"/>
            </c:ext>
          </c:extLst>
        </c:ser>
        <c:ser>
          <c:idx val="10"/>
          <c:order val="10"/>
          <c:tx>
            <c:strRef>
              <c:f>Лист3!$A$12</c:f>
              <c:strCache>
                <c:ptCount val="1"/>
                <c:pt idx="0">
                  <c:v>100%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Лист3!$B$1:$E$1</c:f>
              <c:strCache>
                <c:ptCount val="4"/>
                <c:pt idx="0">
                  <c:v>Соцсети</c:v>
                </c:pt>
                <c:pt idx="1">
                  <c:v>Мессенджеры</c:v>
                </c:pt>
                <c:pt idx="2">
                  <c:v>Сайты-клоны</c:v>
                </c:pt>
                <c:pt idx="3">
                  <c:v>Форумы/Блоги</c:v>
                </c:pt>
              </c:strCache>
            </c:strRef>
          </c:cat>
          <c:val>
            <c:numRef>
              <c:f>Лист3!$B$12:$E$12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A-8C04-41EA-B60F-8FF0215BBB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1946829567"/>
        <c:axId val="1835578431"/>
      </c:barChart>
      <c:catAx>
        <c:axId val="19468295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35578431"/>
        <c:crosses val="autoZero"/>
        <c:auto val="1"/>
        <c:lblAlgn val="ctr"/>
        <c:lblOffset val="100"/>
        <c:noMultiLvlLbl val="0"/>
      </c:catAx>
      <c:valAx>
        <c:axId val="18355784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468295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Рисунок 18">
            <a:extLst>
              <a:ext uri="{FF2B5EF4-FFF2-40B4-BE49-F238E27FC236}">
                <a16:creationId xmlns:a16="http://schemas.microsoft.com/office/drawing/2014/main" id="{2510FE50-D295-44F6-A7E7-AD19F05AC05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1650" y="773082"/>
            <a:ext cx="6175375" cy="5411817"/>
          </a:xfrm>
        </p:spPr>
        <p:txBody>
          <a:bodyPr/>
          <a:lstStyle>
            <a:lvl1pPr>
              <a:defRPr/>
            </a:lvl1pPr>
          </a:lstStyle>
          <a:p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7439317" y="2468664"/>
            <a:ext cx="4369724" cy="2178150"/>
          </a:xfrm>
        </p:spPr>
        <p:txBody>
          <a:bodyPr anchor="b">
            <a:normAutofit/>
          </a:bodyPr>
          <a:lstStyle>
            <a:lvl1pPr algn="r">
              <a:defRPr sz="2800" b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Наименование презентации (дисциплины курса)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8323379" y="5197534"/>
            <a:ext cx="3505200" cy="462886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Автор курса</a:t>
            </a:r>
          </a:p>
        </p:txBody>
      </p:sp>
      <p:sp>
        <p:nvSpPr>
          <p:cNvPr id="20" name="Текст 16">
            <a:extLst>
              <a:ext uri="{FF2B5EF4-FFF2-40B4-BE49-F238E27FC236}">
                <a16:creationId xmlns:a16="http://schemas.microsoft.com/office/drawing/2014/main" id="{9E861558-E90F-4C47-87C8-9ED96B285E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007" y="6342217"/>
            <a:ext cx="5269837" cy="300037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Наименование направления подготовки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99E8652-403B-4FA8-ADF0-3C269C7452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F0C9CFB-B654-478B-9E9E-538A6A069F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5016" y="939155"/>
            <a:ext cx="6175783" cy="487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65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045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2791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5732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9105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723051B-AABA-4DB6-A244-06F279FADF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Текст 5"/>
          <p:cNvSpPr>
            <a:spLocks noGrp="1"/>
          </p:cNvSpPr>
          <p:nvPr>
            <p:ph type="body" sz="quarter" idx="10" hasCustomPrompt="1"/>
          </p:nvPr>
        </p:nvSpPr>
        <p:spPr>
          <a:xfrm>
            <a:off x="2500313" y="3263900"/>
            <a:ext cx="9210675" cy="97313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Наименование раздела (модуля)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1" hasCustomPrompt="1"/>
          </p:nvPr>
        </p:nvSpPr>
        <p:spPr>
          <a:xfrm>
            <a:off x="2525713" y="4521200"/>
            <a:ext cx="3228975" cy="42862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2" hasCustomPrompt="1"/>
          </p:nvPr>
        </p:nvSpPr>
        <p:spPr>
          <a:xfrm>
            <a:off x="2499191" y="662439"/>
            <a:ext cx="1946275" cy="1619250"/>
          </a:xfrm>
        </p:spPr>
        <p:txBody>
          <a:bodyPr>
            <a:normAutofit/>
          </a:bodyPr>
          <a:lstStyle>
            <a:lvl1pPr marL="0" indent="0">
              <a:buNone/>
              <a:defRPr sz="9600">
                <a:solidFill>
                  <a:srgbClr val="0D47A1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505981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49665" cy="6886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05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9436" y="327428"/>
            <a:ext cx="9993284" cy="707217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239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9527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438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507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1E6AC778-65FF-4A14-8854-52022D2D9620}" type="datetimeFigureOut">
              <a:rPr lang="ru-RU" smtClean="0"/>
              <a:pPr/>
              <a:t>17.05.2025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6382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2377-CA3C-4579-BC2A-0CFAD27D7F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55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9436" y="327428"/>
            <a:ext cx="10515600" cy="7072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184178" y="62399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404F2377-CA3C-4579-BC2A-0CFAD27D7FDF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DBD9FC2-246E-4A67-A196-D2C1014C6EC9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39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9" userDrawn="1">
          <p15:clr>
            <a:srgbClr val="F26B43"/>
          </p15:clr>
        </p15:guide>
        <p15:guide id="2" orient="horz" pos="4156" userDrawn="1">
          <p15:clr>
            <a:srgbClr val="F26B43"/>
          </p15:clr>
        </p15:guide>
        <p15:guide id="3" pos="189" userDrawn="1">
          <p15:clr>
            <a:srgbClr val="F26B43"/>
          </p15:clr>
        </p15:guide>
        <p15:guide id="4" pos="751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7B1219-A41C-4287-99D1-FD9BDADAC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2701" y="2339925"/>
            <a:ext cx="5511758" cy="2178150"/>
          </a:xfrm>
        </p:spPr>
        <p:txBody>
          <a:bodyPr>
            <a:normAutofit/>
          </a:bodyPr>
          <a:lstStyle/>
          <a:p>
            <a:r>
              <a:rPr lang="ru-RU" dirty="0"/>
              <a:t>Проект на тему «Анализ новостных статей на ложность»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D978F2AC-5C72-424F-83D2-141980E25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2701" y="4646141"/>
            <a:ext cx="5372079" cy="1110263"/>
          </a:xfrm>
        </p:spPr>
        <p:txBody>
          <a:bodyPr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Авторы: Пыжьянов В.П. </a:t>
            </a:r>
          </a:p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Окунев Д.Е.</a:t>
            </a:r>
            <a:b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ru-RU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Мерцалов В.А. 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D596BDAE-7732-4F35-8F50-375E3D8436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3420" y="6342217"/>
            <a:ext cx="5269837" cy="300037"/>
          </a:xfrm>
        </p:spPr>
        <p:txBody>
          <a:bodyPr/>
          <a:lstStyle/>
          <a:p>
            <a:r>
              <a:rPr lang="ru-RU" dirty="0"/>
              <a:t>Факультет компьютерных технологий </a:t>
            </a:r>
          </a:p>
          <a:p>
            <a:pPr algn="l"/>
            <a:endParaRPr lang="ru-RU" dirty="0"/>
          </a:p>
        </p:txBody>
      </p:sp>
      <p:sp>
        <p:nvSpPr>
          <p:cNvPr id="3" name="Подзаголовок 4">
            <a:extLst>
              <a:ext uri="{FF2B5EF4-FFF2-40B4-BE49-F238E27FC236}">
                <a16:creationId xmlns:a16="http://schemas.microsoft.com/office/drawing/2014/main" id="{7899493B-2A74-3B0E-2811-828FF3DCF89D}"/>
              </a:ext>
            </a:extLst>
          </p:cNvPr>
          <p:cNvSpPr txBox="1">
            <a:spLocks/>
          </p:cNvSpPr>
          <p:nvPr/>
        </p:nvSpPr>
        <p:spPr>
          <a:xfrm>
            <a:off x="8173879" y="5756404"/>
            <a:ext cx="3700580" cy="4628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ru-RU" sz="1600" dirty="0"/>
              <a:t>Преподаватель:</a:t>
            </a:r>
            <a:r>
              <a:rPr lang="ru-RU" sz="1600" b="0" i="1" dirty="0">
                <a:solidFill>
                  <a:srgbClr val="212529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ru-RU" sz="1600" b="0" dirty="0">
                <a:effectLst/>
                <a:latin typeface="Roboto" panose="02000000000000000000" pitchFamily="2" charset="0"/>
              </a:rPr>
              <a:t>Петрова</a:t>
            </a:r>
            <a:r>
              <a:rPr lang="ru-RU" sz="1600" dirty="0"/>
              <a:t> А.Н. 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5E8355B-7AE3-47A4-843B-B8C2F97AB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1" y="1565307"/>
            <a:ext cx="5729967" cy="381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621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36078" y="2695701"/>
            <a:ext cx="5851954" cy="1466597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2400" dirty="0">
                <a:latin typeface="+mn-lt"/>
              </a:rPr>
              <a:t>В ходе создания проекта был использована нейросеть </a:t>
            </a:r>
            <a:r>
              <a:rPr lang="en-US" sz="2400" dirty="0" err="1">
                <a:latin typeface="+mn-lt"/>
              </a:rPr>
              <a:t>Qwen</a:t>
            </a:r>
            <a:r>
              <a:rPr lang="en-US" sz="2400" dirty="0">
                <a:latin typeface="+mn-lt"/>
              </a:rPr>
              <a:t> 2.5</a:t>
            </a:r>
            <a:r>
              <a:rPr lang="ru-RU" sz="2400" dirty="0">
                <a:latin typeface="+mn-lt"/>
              </a:rPr>
              <a:t> от компании </a:t>
            </a:r>
            <a:r>
              <a:rPr lang="en-US" sz="2400" b="0" i="0" dirty="0">
                <a:effectLst/>
                <a:latin typeface="+mn-lt"/>
              </a:rPr>
              <a:t>Alibaba Clou</a:t>
            </a:r>
            <a:r>
              <a:rPr lang="en-US" sz="2400" dirty="0">
                <a:latin typeface="+mn-lt"/>
              </a:rPr>
              <a:t>d</a:t>
            </a:r>
            <a:endParaRPr lang="en-US" sz="2400" b="0" i="0" dirty="0">
              <a:effectLst/>
              <a:latin typeface="+mn-lt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4A02417-AC78-4B5D-B3D1-972A796D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38" y="1186249"/>
            <a:ext cx="4850640" cy="268885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CB3AFE-BBC5-47BC-8145-8952165EE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140" y="3002691"/>
            <a:ext cx="343285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02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99104" y="5444736"/>
            <a:ext cx="7993791" cy="108583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2400" dirty="0">
                <a:latin typeface="+mn-lt"/>
              </a:rPr>
              <a:t>Код на языке </a:t>
            </a:r>
            <a:r>
              <a:rPr lang="en-US" sz="2400" dirty="0">
                <a:latin typeface="+mn-lt"/>
              </a:rPr>
              <a:t>Python</a:t>
            </a:r>
            <a:r>
              <a:rPr lang="ru-RU" sz="2400" dirty="0">
                <a:latin typeface="+mn-lt"/>
              </a:rPr>
              <a:t> для работы Телеграмм-бота</a:t>
            </a:r>
            <a:endParaRPr lang="en-US" sz="2400" b="0" i="0" dirty="0">
              <a:effectLst/>
              <a:latin typeface="+mn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76C318-0E74-4E55-BD58-5627B5E8F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2" y="1082312"/>
            <a:ext cx="7112014" cy="397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455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16842" y="5177481"/>
            <a:ext cx="8358316" cy="12318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2400" b="0" i="0" dirty="0">
                <a:effectLst/>
                <a:latin typeface="+mn-lt"/>
              </a:rPr>
              <a:t>Дизайн и опи</a:t>
            </a:r>
            <a:r>
              <a:rPr lang="ru-RU" sz="2400" dirty="0">
                <a:latin typeface="+mn-lt"/>
              </a:rPr>
              <a:t>сание бота</a:t>
            </a:r>
            <a:endParaRPr lang="en-US" sz="2400" b="0" i="0" dirty="0">
              <a:effectLst/>
              <a:latin typeface="+mn-lt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744E102-1B14-431B-B039-54B1F605E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170" y="1195282"/>
            <a:ext cx="7851739" cy="374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26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A00D6A-F5B4-44C6-B95D-5F334A564CC4}"/>
              </a:ext>
            </a:extLst>
          </p:cNvPr>
          <p:cNvSpPr txBox="1"/>
          <p:nvPr/>
        </p:nvSpPr>
        <p:spPr>
          <a:xfrm>
            <a:off x="749642" y="1066885"/>
            <a:ext cx="1092749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Инновационный подход:</a:t>
            </a:r>
          </a:p>
          <a:p>
            <a:r>
              <a:rPr lang="ru-RU" sz="2400" dirty="0"/>
              <a:t>Бот использует локальную языковую модель через </a:t>
            </a:r>
            <a:r>
              <a:rPr lang="ru-RU" sz="2400" dirty="0" err="1"/>
              <a:t>Ollama</a:t>
            </a:r>
            <a:r>
              <a:rPr lang="ru-RU" sz="2400" dirty="0"/>
              <a:t>, а не облачные сервисы. Это обеспечивает независимость, конфиденциальность и гибкость в настройке.</a:t>
            </a:r>
          </a:p>
          <a:p>
            <a:r>
              <a:rPr lang="ru-RU" sz="2400" dirty="0"/>
              <a:t>Защита от спама и мусора:</a:t>
            </a:r>
          </a:p>
          <a:p>
            <a:r>
              <a:rPr lang="ru-RU" sz="2400" dirty="0"/>
              <a:t>Бот принимает только ссылки с популярных новостных сайтов, а также ограничивает частоту запросов для каждого пользователя.</a:t>
            </a:r>
          </a:p>
        </p:txBody>
      </p:sp>
    </p:spTree>
    <p:extLst>
      <p:ext uri="{BB962C8B-B14F-4D97-AF65-F5344CB8AC3E}">
        <p14:creationId xmlns:p14="http://schemas.microsoft.com/office/powerpoint/2010/main" val="2738965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>
          <a:xfrm>
            <a:off x="2499191" y="3762663"/>
            <a:ext cx="9210675" cy="518391"/>
          </a:xfrm>
        </p:spPr>
        <p:txBody>
          <a:bodyPr/>
          <a:lstStyle/>
          <a:p>
            <a:r>
              <a:rPr lang="ru-RU" dirty="0"/>
              <a:t>Аналитика и результаты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017189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Аналитика и результаты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3697" y="4996229"/>
            <a:ext cx="5146589" cy="70721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2400" dirty="0">
                <a:latin typeface="+mn-lt"/>
              </a:rPr>
              <a:t>Проценты фейковых новостей по годам</a:t>
            </a:r>
          </a:p>
        </p:txBody>
      </p:sp>
      <p:graphicFrame>
        <p:nvGraphicFramePr>
          <p:cNvPr id="9" name="Диаграмма 8">
            <a:extLst>
              <a:ext uri="{FF2B5EF4-FFF2-40B4-BE49-F238E27FC236}">
                <a16:creationId xmlns:a16="http://schemas.microsoft.com/office/drawing/2014/main" id="{234CE222-FE19-409B-B2E0-8B5F51244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5238514"/>
              </p:ext>
            </p:extLst>
          </p:nvPr>
        </p:nvGraphicFramePr>
        <p:xfrm>
          <a:off x="473676" y="115455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Диаграмма 10">
            <a:extLst>
              <a:ext uri="{FF2B5EF4-FFF2-40B4-BE49-F238E27FC236}">
                <a16:creationId xmlns:a16="http://schemas.microsoft.com/office/drawing/2014/main" id="{2F079927-0C7C-4DCC-85E9-672D7C1A67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2596345"/>
              </p:ext>
            </p:extLst>
          </p:nvPr>
        </p:nvGraphicFramePr>
        <p:xfrm>
          <a:off x="5045676" y="1192652"/>
          <a:ext cx="6316391" cy="31631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Объект 2">
            <a:extLst>
              <a:ext uri="{FF2B5EF4-FFF2-40B4-BE49-F238E27FC236}">
                <a16:creationId xmlns:a16="http://schemas.microsoft.com/office/drawing/2014/main" id="{E66DEADB-759F-4EA6-A256-19FD22C2020F}"/>
              </a:ext>
            </a:extLst>
          </p:cNvPr>
          <p:cNvSpPr txBox="1">
            <a:spLocks/>
          </p:cNvSpPr>
          <p:nvPr/>
        </p:nvSpPr>
        <p:spPr>
          <a:xfrm>
            <a:off x="5947719" y="4996229"/>
            <a:ext cx="5146589" cy="7072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2400" dirty="0">
                <a:latin typeface="+mn-lt"/>
              </a:rPr>
              <a:t>Проценты фейковых новостей в различных сферах</a:t>
            </a:r>
          </a:p>
        </p:txBody>
      </p:sp>
    </p:spTree>
    <p:extLst>
      <p:ext uri="{BB962C8B-B14F-4D97-AF65-F5344CB8AC3E}">
        <p14:creationId xmlns:p14="http://schemas.microsoft.com/office/powerpoint/2010/main" val="3163413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Аналитика и результаты</a:t>
            </a:r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FBA9DD96-8E74-4E49-994C-1C79D49594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5949298"/>
              </p:ext>
            </p:extLst>
          </p:nvPr>
        </p:nvGraphicFramePr>
        <p:xfrm>
          <a:off x="584886" y="121714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708FBC18-717B-472A-A071-E0533A5466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2210464"/>
              </p:ext>
            </p:extLst>
          </p:nvPr>
        </p:nvGraphicFramePr>
        <p:xfrm>
          <a:off x="6096000" y="13407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Объект 2">
            <a:extLst>
              <a:ext uri="{FF2B5EF4-FFF2-40B4-BE49-F238E27FC236}">
                <a16:creationId xmlns:a16="http://schemas.microsoft.com/office/drawing/2014/main" id="{FAB3719E-DA88-4561-9DF2-396AB4FDD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40" y="4464889"/>
            <a:ext cx="5146589" cy="70721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2400" dirty="0">
                <a:latin typeface="+mn-lt"/>
              </a:rPr>
              <a:t>Проценты фейковых новостей по различным критериям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20C560D3-03C2-4C5F-A8C1-F1841CAF2B7A}"/>
              </a:ext>
            </a:extLst>
          </p:cNvPr>
          <p:cNvSpPr txBox="1">
            <a:spLocks/>
          </p:cNvSpPr>
          <p:nvPr/>
        </p:nvSpPr>
        <p:spPr>
          <a:xfrm>
            <a:off x="5727357" y="4464889"/>
            <a:ext cx="5146589" cy="7072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2400" dirty="0">
                <a:latin typeface="+mn-lt"/>
              </a:rPr>
              <a:t>Проценты фейковых новостей в различных интернет сервисах</a:t>
            </a:r>
          </a:p>
        </p:txBody>
      </p:sp>
    </p:spTree>
    <p:extLst>
      <p:ext uri="{BB962C8B-B14F-4D97-AF65-F5344CB8AC3E}">
        <p14:creationId xmlns:p14="http://schemas.microsoft.com/office/powerpoint/2010/main" val="144991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Аналитика и результаты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10446" y="3010920"/>
            <a:ext cx="3478456" cy="83616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2400" dirty="0">
                <a:latin typeface="+mn-lt"/>
              </a:rPr>
              <a:t>Выбраны обоснованные и понятные ответы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4A1FC43-7EEB-4B5A-B490-B5F6BDC51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422" y="2899076"/>
            <a:ext cx="6287170" cy="316989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3588592-6AA2-4229-83F0-CD93B7D3A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422" y="1324257"/>
            <a:ext cx="6287170" cy="147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599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Аналитика и результаты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95070" y="2873970"/>
            <a:ext cx="4286508" cy="111005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2400" dirty="0">
                <a:latin typeface="+mn-lt"/>
              </a:rPr>
              <a:t>Добавлен лимит запросов по времени для снижения нагрузки на сервер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8B7A70-F17D-4FBD-A48B-A2324277C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422" y="1261896"/>
            <a:ext cx="5582258" cy="469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944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Аналитика и результаты</a:t>
            </a:r>
          </a:p>
        </p:txBody>
      </p:sp>
      <p:pic>
        <p:nvPicPr>
          <p:cNvPr id="7" name="document_5276014787925407949">
            <a:hlinkClick r:id="" action="ppaction://media"/>
            <a:extLst>
              <a:ext uri="{FF2B5EF4-FFF2-40B4-BE49-F238E27FC236}">
                <a16:creationId xmlns:a16="http://schemas.microsoft.com/office/drawing/2014/main" id="{AB3CB0FA-9A75-417C-8E73-D9AE537F1B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09071" y="931050"/>
            <a:ext cx="2502522" cy="5599522"/>
          </a:xfrm>
        </p:spPr>
      </p:pic>
    </p:spTree>
    <p:extLst>
      <p:ext uri="{BB962C8B-B14F-4D97-AF65-F5344CB8AC3E}">
        <p14:creationId xmlns:p14="http://schemas.microsoft.com/office/powerpoint/2010/main" val="2695811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7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>
          <a:xfrm>
            <a:off x="2499191" y="3762663"/>
            <a:ext cx="9210675" cy="518391"/>
          </a:xfrm>
        </p:spPr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008107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>
          <a:xfrm>
            <a:off x="2499191" y="3762663"/>
            <a:ext cx="9210675" cy="518391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4734815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проекта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7AA49BE-D65D-48FE-ADF0-97C074632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Этот бот — не просто «очередной </a:t>
            </a:r>
            <a:r>
              <a:rPr lang="ru-RU" sz="2400" dirty="0" err="1"/>
              <a:t>фейкчекер</a:t>
            </a:r>
            <a:r>
              <a:rPr lang="ru-RU" sz="2400" dirty="0"/>
              <a:t>», а серьёзный, гибкий и технологичный инструмент для быстрой проверки новостей в удобном формате. Он отлично подойдёт как для личного использования, так и для небольших команд или редакций, которым важна конфиденциальность и независимость от сторонних сервисов.</a:t>
            </a:r>
          </a:p>
        </p:txBody>
      </p:sp>
    </p:spTree>
    <p:extLst>
      <p:ext uri="{BB962C8B-B14F-4D97-AF65-F5344CB8AC3E}">
        <p14:creationId xmlns:p14="http://schemas.microsoft.com/office/powerpoint/2010/main" val="1071417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604349" y="5414539"/>
            <a:ext cx="42446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/>
              <a:t>Россия, 681013, Комсомольск-на-Амуре,</a:t>
            </a:r>
            <a:br>
              <a:rPr lang="ru-RU" sz="1600" dirty="0"/>
            </a:br>
            <a:r>
              <a:rPr lang="ru-RU" sz="1600" dirty="0"/>
              <a:t>пр. Ленина 27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2257026" y="6124228"/>
            <a:ext cx="6792813" cy="360040"/>
            <a:chOff x="607592" y="980728"/>
            <a:chExt cx="6792813" cy="360040"/>
          </a:xfrm>
        </p:grpSpPr>
        <p:sp>
          <p:nvSpPr>
            <p:cNvPr id="4" name="Прямоугольник 3"/>
            <p:cNvSpPr/>
            <p:nvPr/>
          </p:nvSpPr>
          <p:spPr>
            <a:xfrm>
              <a:off x="838623" y="980728"/>
              <a:ext cx="19351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600" dirty="0"/>
                <a:t>+7 (4217) 52-84-77</a:t>
              </a:r>
            </a:p>
          </p:txBody>
        </p:sp>
        <p:sp>
          <p:nvSpPr>
            <p:cNvPr id="5" name="Прямоугольник 4"/>
            <p:cNvSpPr/>
            <p:nvPr/>
          </p:nvSpPr>
          <p:spPr>
            <a:xfrm>
              <a:off x="3133823" y="1002214"/>
              <a:ext cx="166523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/>
                <a:t> ktriz@knastu.ru</a:t>
              </a:r>
            </a:p>
          </p:txBody>
        </p:sp>
        <p:sp>
          <p:nvSpPr>
            <p:cNvPr id="6" name="Прямоугольник 5"/>
            <p:cNvSpPr/>
            <p:nvPr/>
          </p:nvSpPr>
          <p:spPr>
            <a:xfrm>
              <a:off x="5159102" y="980728"/>
              <a:ext cx="224130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/>
                <a:t>http://knastu.ru</a:t>
              </a:r>
            </a:p>
          </p:txBody>
        </p:sp>
        <p:pic>
          <p:nvPicPr>
            <p:cNvPr id="7" name="Рисунок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592" y="1016244"/>
              <a:ext cx="231029" cy="231029"/>
            </a:xfrm>
            <a:prstGeom prst="rect">
              <a:avLst/>
            </a:prstGeom>
          </p:spPr>
        </p:pic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9188" y="1016245"/>
              <a:ext cx="283690" cy="252515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74878" y="991550"/>
              <a:ext cx="280416" cy="280416"/>
            </a:xfrm>
            <a:prstGeom prst="rect">
              <a:avLst/>
            </a:prstGeom>
          </p:spPr>
        </p:pic>
      </p:grpSp>
      <p:pic>
        <p:nvPicPr>
          <p:cNvPr id="10" name="Рисунок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026" y="5551766"/>
            <a:ext cx="238888" cy="3103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92312" y="2670465"/>
            <a:ext cx="4457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870504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39436" y="4813540"/>
            <a:ext cx="11375236" cy="1421004"/>
          </a:xfrm>
        </p:spPr>
        <p:txBody>
          <a:bodyPr>
            <a:noAutofit/>
          </a:bodyPr>
          <a:lstStyle/>
          <a:p>
            <a:pPr algn="just"/>
            <a:r>
              <a:rPr lang="ru-RU" sz="2000" dirty="0"/>
              <a:t>Цель анализа — создание надёжных методов автоматического распознавания недостоверных сообщений. Исследование охватывает изучение языковых признаков фейков, применение алгоритмов машинного обучения и оценку эффективности моделей. Это не только помогает выявлять дезинформацию, но и укрепляет устойчивость общества к её воздействию.</a:t>
            </a:r>
            <a:endParaRPr lang="ru-RU" sz="2400" dirty="0">
              <a:latin typeface="+mn-lt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E2F993E-0461-40C4-8BDD-8B350F2C5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079" y="1091481"/>
            <a:ext cx="6305909" cy="354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840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33048" y="2044460"/>
            <a:ext cx="5606451" cy="4190084"/>
          </a:xfrm>
        </p:spPr>
        <p:txBody>
          <a:bodyPr>
            <a:noAutofit/>
          </a:bodyPr>
          <a:lstStyle/>
          <a:p>
            <a:pPr algn="just"/>
            <a:r>
              <a:rPr lang="ru-RU" sz="2000" dirty="0"/>
              <a:t>В условиях стремительного информационного потока ложные новости становятся всё более заметным явлением. Их распространение нередко связано с попытками манипуляции, политическим давлением, желанием получить выгоду или банальной халатностью в проверке фактов. </a:t>
            </a:r>
          </a:p>
          <a:p>
            <a:pPr algn="just"/>
            <a:r>
              <a:rPr lang="ru-RU" sz="2000" dirty="0"/>
              <a:t>Такие сообщения искажают восприятие реальности, подрывают доверие к СМИ и влияют на общественные и политические процессы. Поэтому задача выявления фейковой информации сегодня особенно актуальна</a:t>
            </a:r>
            <a:endParaRPr lang="ru-RU" sz="2400" dirty="0">
              <a:latin typeface="+mn-l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86AC5F-51FB-498D-9072-2B1906A9F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36" y="2044460"/>
            <a:ext cx="5291236" cy="276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106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>
          <a:xfrm>
            <a:off x="2499191" y="3762663"/>
            <a:ext cx="9210675" cy="518391"/>
          </a:xfrm>
        </p:spPr>
        <p:txBody>
          <a:bodyPr/>
          <a:lstStyle/>
          <a:p>
            <a:r>
              <a:rPr lang="ru-RU" dirty="0"/>
              <a:t>Архитектурные решения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60321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Архитектурные решения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07367" y="5820031"/>
            <a:ext cx="10532134" cy="41451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>
                <a:latin typeface="+mn-lt"/>
              </a:rPr>
              <a:t>BPMN-</a:t>
            </a:r>
            <a:r>
              <a:rPr lang="ru-RU" sz="2400" dirty="0">
                <a:latin typeface="+mn-lt"/>
              </a:rPr>
              <a:t>схема основного принципа работы ТГ-бота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F5F5FEA-8BC8-4E06-BE1E-C14036205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281" y="1004765"/>
            <a:ext cx="7414053" cy="467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03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Архитектурные решения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07367" y="5527327"/>
            <a:ext cx="10532134" cy="70721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>
                <a:latin typeface="+mn-lt"/>
              </a:rPr>
              <a:t>ER-</a:t>
            </a:r>
            <a:r>
              <a:rPr lang="ru-RU" sz="2400" dirty="0">
                <a:latin typeface="+mn-lt"/>
              </a:rPr>
              <a:t>диаграмма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6991B4-81B4-431A-8ADE-7F09618B2C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546" y="998061"/>
            <a:ext cx="8876907" cy="452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915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Архитектурные решения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07367" y="5527327"/>
            <a:ext cx="10532134" cy="70721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>
                <a:latin typeface="+mn-lt"/>
              </a:rPr>
              <a:t>URL-</a:t>
            </a:r>
            <a:r>
              <a:rPr lang="ru-RU" sz="2400" dirty="0">
                <a:latin typeface="+mn-lt"/>
              </a:rPr>
              <a:t>схема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459D3B6-72F3-4BCE-8633-3C8DEF7AE4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952" y="1223318"/>
            <a:ext cx="7684095" cy="403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615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>
          <a:xfrm>
            <a:off x="2499191" y="3762663"/>
            <a:ext cx="9210675" cy="518391"/>
          </a:xfrm>
        </p:spPr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5068863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КнАГУ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1904</TotalTime>
  <Words>400</Words>
  <Application>Microsoft Office PowerPoint</Application>
  <PresentationFormat>Широкоэкранный</PresentationFormat>
  <Paragraphs>59</Paragraphs>
  <Slides>22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7" baseType="lpstr">
      <vt:lpstr>Arial</vt:lpstr>
      <vt:lpstr>Calibri</vt:lpstr>
      <vt:lpstr>Open Sans</vt:lpstr>
      <vt:lpstr>Roboto</vt:lpstr>
      <vt:lpstr>Тема Office</vt:lpstr>
      <vt:lpstr>Проект на тему «Анализ новостных статей на ложность»</vt:lpstr>
      <vt:lpstr>Презентация PowerPoint</vt:lpstr>
      <vt:lpstr>Введение</vt:lpstr>
      <vt:lpstr>Введение</vt:lpstr>
      <vt:lpstr>Презентация PowerPoint</vt:lpstr>
      <vt:lpstr>Архитектурные решения</vt:lpstr>
      <vt:lpstr>Архитектурные решения</vt:lpstr>
      <vt:lpstr>Архитектурные решения</vt:lpstr>
      <vt:lpstr>Презентация PowerPoint</vt:lpstr>
      <vt:lpstr>Реализация</vt:lpstr>
      <vt:lpstr>Реализация</vt:lpstr>
      <vt:lpstr>Реализация</vt:lpstr>
      <vt:lpstr>Реализация</vt:lpstr>
      <vt:lpstr>Презентация PowerPoint</vt:lpstr>
      <vt:lpstr>Аналитика и результаты</vt:lpstr>
      <vt:lpstr>Аналитика и результаты</vt:lpstr>
      <vt:lpstr>Аналитика и результаты</vt:lpstr>
      <vt:lpstr>Аналитика и результаты</vt:lpstr>
      <vt:lpstr>Аналитика и результаты</vt:lpstr>
      <vt:lpstr>Презентация PowerPoint</vt:lpstr>
      <vt:lpstr>Создание проекта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Oksa</dc:creator>
  <cp:lastModifiedBy>Таинственный Незнакомец</cp:lastModifiedBy>
  <cp:revision>132</cp:revision>
  <dcterms:created xsi:type="dcterms:W3CDTF">2020-09-30T10:36:11Z</dcterms:created>
  <dcterms:modified xsi:type="dcterms:W3CDTF">2025-05-16T15:44:48Z</dcterms:modified>
</cp:coreProperties>
</file>

<file path=docProps/thumbnail.jpeg>
</file>